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8"/>
  </p:notesMasterIdLst>
  <p:sldIdLst>
    <p:sldId id="256" r:id="rId2"/>
    <p:sldId id="293" r:id="rId3"/>
    <p:sldId id="262" r:id="rId4"/>
    <p:sldId id="280" r:id="rId5"/>
    <p:sldId id="263" r:id="rId6"/>
    <p:sldId id="264" r:id="rId7"/>
    <p:sldId id="284" r:id="rId8"/>
    <p:sldId id="266" r:id="rId9"/>
    <p:sldId id="286" r:id="rId10"/>
    <p:sldId id="268" r:id="rId11"/>
    <p:sldId id="285" r:id="rId12"/>
    <p:sldId id="270" r:id="rId13"/>
    <p:sldId id="287" r:id="rId14"/>
    <p:sldId id="272" r:id="rId15"/>
    <p:sldId id="288" r:id="rId16"/>
    <p:sldId id="274" r:id="rId17"/>
    <p:sldId id="289" r:id="rId18"/>
    <p:sldId id="276" r:id="rId19"/>
    <p:sldId id="290" r:id="rId20"/>
    <p:sldId id="278" r:id="rId21"/>
    <p:sldId id="291" r:id="rId22"/>
    <p:sldId id="292" r:id="rId23"/>
    <p:sldId id="279" r:id="rId24"/>
    <p:sldId id="295" r:id="rId25"/>
    <p:sldId id="294" r:id="rId26"/>
    <p:sldId id="26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/>
    <p:restoredTop sz="86399"/>
  </p:normalViewPr>
  <p:slideViewPr>
    <p:cSldViewPr snapToGrid="0" snapToObjects="1">
      <p:cViewPr varScale="1">
        <p:scale>
          <a:sx n="96" d="100"/>
          <a:sy n="96" d="100"/>
        </p:scale>
        <p:origin x="1784" y="1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5C87C-32F2-9247-A2BD-6E61DF5C7FDC}" type="datetimeFigureOut">
              <a:rPr lang="en-US" smtClean="0"/>
              <a:t>4/26/21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9C253-0397-8040-867D-3404037AF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1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talk meant to outline general skills; it’s not focused on comp bio or actually biology in general, but is meant to focus on transferable skills, also known as ‘soft skills’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9C253-0397-8040-867D-3404037AFE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0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9C253-0397-8040-867D-3404037AFE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65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706-5372-5048-8C2E-A37D12DE96C4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BC89-AD5F-A84F-8211-45582B46EE5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706-5372-5048-8C2E-A37D12DE96C4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BC89-AD5F-A84F-8211-45582B46E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706-5372-5048-8C2E-A37D12DE96C4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BC89-AD5F-A84F-8211-45582B46E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706-5372-5048-8C2E-A37D12DE96C4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BC89-AD5F-A84F-8211-45582B46E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706-5372-5048-8C2E-A37D12DE96C4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BC89-AD5F-A84F-8211-45582B46EE5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706-5372-5048-8C2E-A37D12DE96C4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BC89-AD5F-A84F-8211-45582B46E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706-5372-5048-8C2E-A37D12DE96C4}" type="datetimeFigureOut">
              <a:rPr lang="en-US" smtClean="0"/>
              <a:t>4/26/21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BC89-AD5F-A84F-8211-45582B46E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706-5372-5048-8C2E-A37D12DE96C4}" type="datetimeFigureOut">
              <a:rPr lang="en-US" smtClean="0"/>
              <a:t>4/26/21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BC89-AD5F-A84F-8211-45582B46E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706-5372-5048-8C2E-A37D12DE96C4}" type="datetimeFigureOut">
              <a:rPr lang="en-US" smtClean="0"/>
              <a:t>4/26/21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BC89-AD5F-A84F-8211-45582B46E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BB21706-5372-5048-8C2E-A37D12DE96C4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C4BC89-AD5F-A84F-8211-45582B46E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706-5372-5048-8C2E-A37D12DE96C4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BC89-AD5F-A84F-8211-45582B46E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BB21706-5372-5048-8C2E-A37D12DE96C4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9C4BC89-AD5F-A84F-8211-45582B46EE5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15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plos.org/ploscompbiol/article?id=10.1371/journal.pcbi.1005729" TargetMode="External"/><Relationship Id="rId2" Type="http://schemas.openxmlformats.org/officeDocument/2006/relationships/hyperlink" Target="http://www.nature.com/news/biology-needs-more-staff-scientists-1.2199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Opportunities for After Your Studies:</a:t>
            </a:r>
            <a:br>
              <a:rPr lang="en-US" sz="6600" dirty="0"/>
            </a:br>
            <a:r>
              <a:rPr lang="en-US" sz="6600" dirty="0"/>
              <a:t>Identifying Transferable Skills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Chris Fields, PhD</a:t>
            </a:r>
          </a:p>
          <a:p>
            <a:r>
              <a:rPr lang="en-US" dirty="0" err="1"/>
              <a:t>Amel</a:t>
            </a:r>
            <a:r>
              <a:rPr lang="en-US" dirty="0"/>
              <a:t> </a:t>
            </a:r>
            <a:r>
              <a:rPr lang="en-US" dirty="0" err="1"/>
              <a:t>Ghouila</a:t>
            </a:r>
            <a:r>
              <a:rPr lang="en-US" dirty="0"/>
              <a:t>, </a:t>
            </a:r>
            <a:r>
              <a:rPr lang="en-US" dirty="0" err="1"/>
              <a:t>Phd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70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  <a:r>
              <a:rPr lang="en-US"/>
              <a:t>of transferable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skills</a:t>
            </a:r>
          </a:p>
          <a:p>
            <a:r>
              <a:rPr lang="en-US" dirty="0"/>
              <a:t>Communication skills</a:t>
            </a:r>
          </a:p>
          <a:p>
            <a:r>
              <a:rPr lang="en-US" b="1" dirty="0"/>
              <a:t>Negotiation skills</a:t>
            </a:r>
          </a:p>
          <a:p>
            <a:r>
              <a:rPr lang="en-US" dirty="0"/>
              <a:t>Business skills</a:t>
            </a:r>
          </a:p>
          <a:p>
            <a:r>
              <a:rPr lang="en-US" dirty="0"/>
              <a:t>Creative and strategic thinking</a:t>
            </a:r>
          </a:p>
          <a:p>
            <a:r>
              <a:rPr lang="en-US" dirty="0"/>
              <a:t>Time management</a:t>
            </a:r>
          </a:p>
          <a:p>
            <a:r>
              <a:rPr lang="en-US" dirty="0"/>
              <a:t>Motivation and commitment </a:t>
            </a:r>
          </a:p>
          <a:p>
            <a:r>
              <a:rPr lang="en-US" dirty="0"/>
              <a:t>Personal image and self-awareness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27708"/>
            <a:ext cx="891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Watson, </a:t>
            </a:r>
            <a:r>
              <a:rPr lang="en-US" b="1" dirty="0"/>
              <a:t>Transferable skills for a competitive edge</a:t>
            </a:r>
            <a:r>
              <a:rPr lang="en-US" dirty="0"/>
              <a:t>, </a:t>
            </a:r>
            <a:r>
              <a:rPr lang="is-IS" u="sng" dirty="0"/>
              <a:t>Nat Biotechnol.</a:t>
            </a:r>
            <a:r>
              <a:rPr lang="is-IS" dirty="0"/>
              <a:t> 2003 Feb;21(2):211.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4376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Negotiation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Can you ‘strike a deal’?  </a:t>
            </a:r>
          </a:p>
          <a:p>
            <a:endParaRPr lang="en-US" dirty="0"/>
          </a:p>
          <a:p>
            <a:r>
              <a:rPr lang="en-US" dirty="0"/>
              <a:t>Are you considered ‘diplomatic’?</a:t>
            </a:r>
          </a:p>
          <a:p>
            <a:endParaRPr lang="en-US" dirty="0"/>
          </a:p>
          <a:p>
            <a:r>
              <a:rPr lang="en-US" dirty="0"/>
              <a:t>Can you negotiate agreements?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6427708"/>
            <a:ext cx="891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Watson, </a:t>
            </a:r>
            <a:r>
              <a:rPr lang="en-US" b="1" dirty="0"/>
              <a:t>Transferable skills for a competitive edge</a:t>
            </a:r>
            <a:r>
              <a:rPr lang="en-US" dirty="0"/>
              <a:t>, </a:t>
            </a:r>
            <a:r>
              <a:rPr lang="is-IS" u="sng" dirty="0"/>
              <a:t>Nat Biotechnol.</a:t>
            </a:r>
            <a:r>
              <a:rPr lang="is-IS" dirty="0"/>
              <a:t> 2003 Feb;21(2):211.</a:t>
            </a:r>
            <a:endParaRPr lang="en-US" b="1" dirty="0"/>
          </a:p>
        </p:txBody>
      </p:sp>
      <p:pic>
        <p:nvPicPr>
          <p:cNvPr id="6146" name="Picture 2" descr="mage result for negotiation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59" y="2686344"/>
            <a:ext cx="4244670" cy="23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53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  <a:r>
              <a:rPr lang="en-US"/>
              <a:t>of transferable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skills</a:t>
            </a:r>
          </a:p>
          <a:p>
            <a:r>
              <a:rPr lang="en-US" dirty="0"/>
              <a:t>Communication skills</a:t>
            </a:r>
          </a:p>
          <a:p>
            <a:r>
              <a:rPr lang="en-US" dirty="0"/>
              <a:t>Negotiation skills</a:t>
            </a:r>
          </a:p>
          <a:p>
            <a:r>
              <a:rPr lang="en-US" b="1" dirty="0"/>
              <a:t>Business skills</a:t>
            </a:r>
          </a:p>
          <a:p>
            <a:r>
              <a:rPr lang="en-US" dirty="0"/>
              <a:t>Creative and strategic thinking</a:t>
            </a:r>
          </a:p>
          <a:p>
            <a:r>
              <a:rPr lang="en-US" dirty="0"/>
              <a:t>Time management</a:t>
            </a:r>
          </a:p>
          <a:p>
            <a:r>
              <a:rPr lang="en-US" dirty="0"/>
              <a:t>Motivation and commitment </a:t>
            </a:r>
          </a:p>
          <a:p>
            <a:r>
              <a:rPr lang="en-US" dirty="0"/>
              <a:t>Personal image and self-awareness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27708"/>
            <a:ext cx="891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Watson, </a:t>
            </a:r>
            <a:r>
              <a:rPr lang="en-US" b="1" dirty="0"/>
              <a:t>Transferable skills for a competitive edge</a:t>
            </a:r>
            <a:r>
              <a:rPr lang="en-US" dirty="0"/>
              <a:t>, </a:t>
            </a:r>
            <a:r>
              <a:rPr lang="is-IS" u="sng" dirty="0"/>
              <a:t>Nat Biotechnol.</a:t>
            </a:r>
            <a:r>
              <a:rPr lang="is-IS" dirty="0"/>
              <a:t> 2003 Feb;21(2):211.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8983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Can you deal with a budget?</a:t>
            </a:r>
          </a:p>
          <a:p>
            <a:endParaRPr lang="en-US" dirty="0"/>
          </a:p>
          <a:p>
            <a:r>
              <a:rPr lang="en-US" dirty="0"/>
              <a:t>Are you able to adequately estimate time for work (and thus costs)?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427708"/>
            <a:ext cx="891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Watson, </a:t>
            </a:r>
            <a:r>
              <a:rPr lang="en-US" b="1" dirty="0"/>
              <a:t>Transferable skills for a competitive edge</a:t>
            </a:r>
            <a:r>
              <a:rPr lang="en-US" dirty="0"/>
              <a:t>, </a:t>
            </a:r>
            <a:r>
              <a:rPr lang="is-IS" u="sng" dirty="0"/>
              <a:t>Nat Biotechnol.</a:t>
            </a:r>
            <a:r>
              <a:rPr lang="is-IS" dirty="0"/>
              <a:t> 2003 Feb;21(2):211.</a:t>
            </a:r>
            <a:endParaRPr lang="en-US" b="1" dirty="0"/>
          </a:p>
        </p:txBody>
      </p:sp>
      <p:pic>
        <p:nvPicPr>
          <p:cNvPr id="7170" name="Picture 2" descr="mage result for business skills graph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006600"/>
            <a:ext cx="3702050" cy="37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171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  <a:r>
              <a:rPr lang="en-US"/>
              <a:t>of transferable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skills</a:t>
            </a:r>
          </a:p>
          <a:p>
            <a:r>
              <a:rPr lang="en-US" dirty="0"/>
              <a:t>Communication skills</a:t>
            </a:r>
          </a:p>
          <a:p>
            <a:r>
              <a:rPr lang="en-US" dirty="0"/>
              <a:t>Negotiation skills</a:t>
            </a:r>
          </a:p>
          <a:p>
            <a:r>
              <a:rPr lang="en-US" dirty="0"/>
              <a:t>Business skills</a:t>
            </a:r>
          </a:p>
          <a:p>
            <a:r>
              <a:rPr lang="en-US" b="1" dirty="0"/>
              <a:t>Creative and strategic thinking</a:t>
            </a:r>
          </a:p>
          <a:p>
            <a:r>
              <a:rPr lang="en-US" dirty="0"/>
              <a:t>Time management</a:t>
            </a:r>
          </a:p>
          <a:p>
            <a:r>
              <a:rPr lang="en-US" dirty="0"/>
              <a:t>Motivation and commitment </a:t>
            </a:r>
          </a:p>
          <a:p>
            <a:r>
              <a:rPr lang="en-US" dirty="0"/>
              <a:t>Personal image and self-awareness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27708"/>
            <a:ext cx="891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Watson, </a:t>
            </a:r>
            <a:r>
              <a:rPr lang="en-US" b="1" dirty="0"/>
              <a:t>Transferable skills for a competitive edge</a:t>
            </a:r>
            <a:r>
              <a:rPr lang="en-US" dirty="0"/>
              <a:t>, </a:t>
            </a:r>
            <a:r>
              <a:rPr lang="is-IS" u="sng" dirty="0"/>
              <a:t>Nat Biotechnol.</a:t>
            </a:r>
            <a:r>
              <a:rPr lang="is-IS" dirty="0"/>
              <a:t> 2003 Feb;21(2):211.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3233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and strategic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Are you a ‘problem solver’?</a:t>
            </a:r>
          </a:p>
          <a:p>
            <a:endParaRPr lang="en-US" dirty="0"/>
          </a:p>
          <a:p>
            <a:r>
              <a:rPr lang="en-US" dirty="0"/>
              <a:t>Can you resolve issues in an expedient manner?</a:t>
            </a:r>
          </a:p>
          <a:p>
            <a:endParaRPr lang="en-US" dirty="0"/>
          </a:p>
          <a:p>
            <a:r>
              <a:rPr lang="en-US" dirty="0"/>
              <a:t>How have you tackled a complex problem before?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427708"/>
            <a:ext cx="891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Watson, </a:t>
            </a:r>
            <a:r>
              <a:rPr lang="en-US" b="1" dirty="0"/>
              <a:t>Transferable skills for a competitive edge</a:t>
            </a:r>
            <a:r>
              <a:rPr lang="en-US" dirty="0"/>
              <a:t>, </a:t>
            </a:r>
            <a:r>
              <a:rPr lang="is-IS" u="sng" dirty="0"/>
              <a:t>Nat Biotechnol.</a:t>
            </a:r>
            <a:r>
              <a:rPr lang="is-IS" dirty="0"/>
              <a:t> 2003 Feb;21(2):211.</a:t>
            </a:r>
            <a:endParaRPr lang="en-US" b="1" dirty="0"/>
          </a:p>
        </p:txBody>
      </p:sp>
      <p:pic>
        <p:nvPicPr>
          <p:cNvPr id="7" name="Picture 2" descr="mage result for problem solving graph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775" y="1846263"/>
            <a:ext cx="340465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461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  <a:r>
              <a:rPr lang="en-US"/>
              <a:t>of transferable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skills</a:t>
            </a:r>
          </a:p>
          <a:p>
            <a:r>
              <a:rPr lang="en-US" dirty="0"/>
              <a:t>Communication skills</a:t>
            </a:r>
          </a:p>
          <a:p>
            <a:r>
              <a:rPr lang="en-US" dirty="0"/>
              <a:t>Negotiation skills</a:t>
            </a:r>
          </a:p>
          <a:p>
            <a:r>
              <a:rPr lang="en-US" dirty="0"/>
              <a:t>Business skills</a:t>
            </a:r>
          </a:p>
          <a:p>
            <a:r>
              <a:rPr lang="en-US" dirty="0"/>
              <a:t>Creative and strategic thinking</a:t>
            </a:r>
          </a:p>
          <a:p>
            <a:r>
              <a:rPr lang="en-US" b="1" dirty="0"/>
              <a:t>Time management</a:t>
            </a:r>
          </a:p>
          <a:p>
            <a:r>
              <a:rPr lang="en-US" dirty="0"/>
              <a:t>Motivation and commitment </a:t>
            </a:r>
          </a:p>
          <a:p>
            <a:r>
              <a:rPr lang="en-US" dirty="0"/>
              <a:t>Personal image and self-awareness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27708"/>
            <a:ext cx="891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Watson, </a:t>
            </a:r>
            <a:r>
              <a:rPr lang="en-US" b="1" dirty="0"/>
              <a:t>Transferable skills for a competitive edge</a:t>
            </a:r>
            <a:r>
              <a:rPr lang="en-US" dirty="0"/>
              <a:t>, </a:t>
            </a:r>
            <a:r>
              <a:rPr lang="is-IS" u="sng" dirty="0"/>
              <a:t>Nat Biotechnol.</a:t>
            </a:r>
            <a:r>
              <a:rPr lang="is-IS" dirty="0"/>
              <a:t> 2003 Feb;21(2):211.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7040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Are you able to juggle multiple tasks well?</a:t>
            </a:r>
          </a:p>
          <a:p>
            <a:endParaRPr lang="en-US" dirty="0"/>
          </a:p>
          <a:p>
            <a:r>
              <a:rPr lang="en-US" dirty="0"/>
              <a:t>Can you do so based on time and salary commitments?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27708"/>
            <a:ext cx="891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Watson, </a:t>
            </a:r>
            <a:r>
              <a:rPr lang="en-US" b="1" dirty="0"/>
              <a:t>Transferable skills for a competitive edge</a:t>
            </a:r>
            <a:r>
              <a:rPr lang="en-US" dirty="0"/>
              <a:t>, </a:t>
            </a:r>
            <a:r>
              <a:rPr lang="is-IS" u="sng" dirty="0"/>
              <a:t>Nat Biotechnol.</a:t>
            </a:r>
            <a:r>
              <a:rPr lang="is-IS" dirty="0"/>
              <a:t> 2003 Feb;21(2):211.</a:t>
            </a:r>
            <a:endParaRPr lang="en-US" b="1" dirty="0"/>
          </a:p>
        </p:txBody>
      </p:sp>
      <p:pic>
        <p:nvPicPr>
          <p:cNvPr id="2050" name="Picture 2" descr="mage result for time management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60" y="2436049"/>
            <a:ext cx="4223731" cy="329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02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  <a:r>
              <a:rPr lang="en-US"/>
              <a:t>of transferable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skills</a:t>
            </a:r>
          </a:p>
          <a:p>
            <a:r>
              <a:rPr lang="en-US" dirty="0"/>
              <a:t>Communication skills</a:t>
            </a:r>
          </a:p>
          <a:p>
            <a:r>
              <a:rPr lang="en-US" dirty="0"/>
              <a:t>Negotiation skills</a:t>
            </a:r>
          </a:p>
          <a:p>
            <a:r>
              <a:rPr lang="en-US" dirty="0"/>
              <a:t>Business skills</a:t>
            </a:r>
          </a:p>
          <a:p>
            <a:r>
              <a:rPr lang="en-US" dirty="0"/>
              <a:t>Creative and strategic thinking</a:t>
            </a:r>
          </a:p>
          <a:p>
            <a:r>
              <a:rPr lang="en-US" dirty="0"/>
              <a:t>Time management</a:t>
            </a:r>
          </a:p>
          <a:p>
            <a:r>
              <a:rPr lang="en-US" b="1" dirty="0"/>
              <a:t>Motivation and commitment </a:t>
            </a:r>
          </a:p>
          <a:p>
            <a:r>
              <a:rPr lang="en-US" dirty="0"/>
              <a:t>Personal image and self-awareness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27708"/>
            <a:ext cx="891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Watson, </a:t>
            </a:r>
            <a:r>
              <a:rPr lang="en-US" b="1" dirty="0"/>
              <a:t>Transferable skills for a competitive edge</a:t>
            </a:r>
            <a:r>
              <a:rPr lang="en-US" dirty="0"/>
              <a:t>, </a:t>
            </a:r>
            <a:r>
              <a:rPr lang="is-IS" u="sng" dirty="0"/>
              <a:t>Nat Biotechnol.</a:t>
            </a:r>
            <a:r>
              <a:rPr lang="is-IS" dirty="0"/>
              <a:t> 2003 Feb;21(2):211.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059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commitment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Do you show enthusiasm for your career choice?</a:t>
            </a:r>
          </a:p>
          <a:p>
            <a:endParaRPr lang="en-US" dirty="0"/>
          </a:p>
          <a:p>
            <a:r>
              <a:rPr lang="en-US" dirty="0"/>
              <a:t>Are you able to commit the time and resources to get the job done?</a:t>
            </a:r>
          </a:p>
          <a:p>
            <a:endParaRPr lang="en-US" dirty="0"/>
          </a:p>
          <a:p>
            <a:r>
              <a:rPr lang="en-US" dirty="0"/>
              <a:t>Can you bring out these qualities in others?</a:t>
            </a:r>
          </a:p>
          <a:p>
            <a:endParaRPr lang="en-US" dirty="0"/>
          </a:p>
          <a:p>
            <a:r>
              <a:rPr lang="en-US"/>
              <a:t>Leadership skills!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6427708"/>
            <a:ext cx="891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Watson, </a:t>
            </a:r>
            <a:r>
              <a:rPr lang="en-US" b="1" dirty="0"/>
              <a:t>Transferable skills for a competitive edge</a:t>
            </a:r>
            <a:r>
              <a:rPr lang="en-US" dirty="0"/>
              <a:t>, </a:t>
            </a:r>
            <a:r>
              <a:rPr lang="is-IS" u="sng" dirty="0"/>
              <a:t>Nat Biotechnol.</a:t>
            </a:r>
            <a:r>
              <a:rPr lang="is-IS" dirty="0"/>
              <a:t> 2003 Feb;21(2):211.</a:t>
            </a:r>
            <a:endParaRPr lang="en-US" b="1" dirty="0"/>
          </a:p>
        </p:txBody>
      </p:sp>
      <p:pic>
        <p:nvPicPr>
          <p:cNvPr id="1026" name="Picture 2" descr="mage result for Motivation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80" y="2485814"/>
            <a:ext cx="41243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56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transferable skill?</a:t>
            </a:r>
          </a:p>
          <a:p>
            <a:r>
              <a:rPr lang="en-US" dirty="0"/>
              <a:t>Examples of transferable skills</a:t>
            </a:r>
          </a:p>
          <a:p>
            <a:r>
              <a:rPr lang="en-US" dirty="0"/>
              <a:t>The academic route</a:t>
            </a:r>
          </a:p>
          <a:p>
            <a:r>
              <a:rPr lang="en-US" dirty="0"/>
              <a:t>Exercise!</a:t>
            </a:r>
          </a:p>
        </p:txBody>
      </p:sp>
    </p:spTree>
    <p:extLst>
      <p:ext uri="{BB962C8B-B14F-4D97-AF65-F5344CB8AC3E}">
        <p14:creationId xmlns:p14="http://schemas.microsoft.com/office/powerpoint/2010/main" val="1597403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transferable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skills</a:t>
            </a:r>
          </a:p>
          <a:p>
            <a:r>
              <a:rPr lang="en-US" dirty="0"/>
              <a:t>Communication skills</a:t>
            </a:r>
          </a:p>
          <a:p>
            <a:r>
              <a:rPr lang="en-US" dirty="0"/>
              <a:t>Negotiation skills</a:t>
            </a:r>
          </a:p>
          <a:p>
            <a:r>
              <a:rPr lang="en-US" dirty="0"/>
              <a:t>Business skills</a:t>
            </a:r>
          </a:p>
          <a:p>
            <a:r>
              <a:rPr lang="en-US" dirty="0"/>
              <a:t>Creative and strategic thinking</a:t>
            </a:r>
          </a:p>
          <a:p>
            <a:r>
              <a:rPr lang="en-US" dirty="0"/>
              <a:t>Time management</a:t>
            </a:r>
          </a:p>
          <a:p>
            <a:r>
              <a:rPr lang="en-US" dirty="0"/>
              <a:t>Motivation and commitment </a:t>
            </a:r>
          </a:p>
          <a:p>
            <a:r>
              <a:rPr lang="en-US" b="1" dirty="0"/>
              <a:t>Personal image and self-awareness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27708"/>
            <a:ext cx="891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Watson, </a:t>
            </a:r>
            <a:r>
              <a:rPr lang="en-US" b="1" dirty="0"/>
              <a:t>Transferable skills for a competitive edge</a:t>
            </a:r>
            <a:r>
              <a:rPr lang="en-US" dirty="0"/>
              <a:t>, </a:t>
            </a:r>
            <a:r>
              <a:rPr lang="is-IS" u="sng" dirty="0"/>
              <a:t>Nat Biotechnol.</a:t>
            </a:r>
            <a:r>
              <a:rPr lang="is-IS" dirty="0"/>
              <a:t> 2003 Feb;21(2):211.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2612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image and self-awareness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your appearance convey to others that you can do the job?</a:t>
            </a:r>
          </a:p>
          <a:p>
            <a:endParaRPr lang="en-US" dirty="0"/>
          </a:p>
          <a:p>
            <a:r>
              <a:rPr lang="en-US" dirty="0"/>
              <a:t>Do you have the confidence to take up a new challenge?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27708"/>
            <a:ext cx="891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Watson, </a:t>
            </a:r>
            <a:r>
              <a:rPr lang="en-US" b="1" dirty="0"/>
              <a:t>Transferable skills for a competitive edge</a:t>
            </a:r>
            <a:r>
              <a:rPr lang="en-US" dirty="0"/>
              <a:t>, </a:t>
            </a:r>
            <a:r>
              <a:rPr lang="is-IS" u="sng" dirty="0"/>
              <a:t>Nat Biotechnol.</a:t>
            </a:r>
            <a:r>
              <a:rPr lang="is-IS" dirty="0"/>
              <a:t> 2003 Feb;21(2):211.</a:t>
            </a:r>
            <a:endParaRPr lang="en-US" b="1" dirty="0"/>
          </a:p>
        </p:txBody>
      </p:sp>
      <p:pic>
        <p:nvPicPr>
          <p:cNvPr id="8196" name="Picture 4" descr="mage result for self-awareness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42" y="3391357"/>
            <a:ext cx="5188434" cy="291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Academic Route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few additional items to consider if you are interested in going into academia</a:t>
            </a:r>
          </a:p>
          <a:p>
            <a:endParaRPr lang="en-US" dirty="0"/>
          </a:p>
          <a:p>
            <a:r>
              <a:rPr lang="en-US" dirty="0"/>
              <a:t>Not all of these are actually transferable skills</a:t>
            </a:r>
            <a:r>
              <a:rPr lang="mr-IN" dirty="0"/>
              <a:t>…</a:t>
            </a:r>
            <a:endParaRPr lang="en-US" dirty="0"/>
          </a:p>
          <a:p>
            <a:endParaRPr lang="en-US" dirty="0"/>
          </a:p>
          <a:p>
            <a:r>
              <a:rPr lang="en-US" dirty="0"/>
              <a:t>but are definitely points worth keeping in mind if intend on pursuing an academic career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186" y="178231"/>
            <a:ext cx="1948574" cy="13640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047" y="6427708"/>
            <a:ext cx="8313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T. </a:t>
            </a:r>
            <a:r>
              <a:rPr lang="en-US" dirty="0" err="1"/>
              <a:t>Lappalainen</a:t>
            </a:r>
            <a:r>
              <a:rPr lang="en-US" dirty="0"/>
              <a:t>, </a:t>
            </a:r>
            <a:r>
              <a:rPr lang="en-US" b="1" dirty="0"/>
              <a:t>From trainee to tenure-track: ten tips</a:t>
            </a:r>
            <a:r>
              <a:rPr lang="en-US" dirty="0"/>
              <a:t>,  Genome Biology (2015) 16:132 </a:t>
            </a:r>
          </a:p>
        </p:txBody>
      </p:sp>
    </p:spTree>
    <p:extLst>
      <p:ext uri="{BB962C8B-B14F-4D97-AF65-F5344CB8AC3E}">
        <p14:creationId xmlns:p14="http://schemas.microsoft.com/office/powerpoint/2010/main" val="186772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Academic Route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3589152"/>
          </a:xfrm>
        </p:spPr>
        <p:txBody>
          <a:bodyPr numCol="2">
            <a:normAutofit fontScale="85000" lnSpcReduction="10000"/>
          </a:bodyPr>
          <a:lstStyle/>
          <a:p>
            <a:pPr lvl="1">
              <a:lnSpc>
                <a:spcPct val="200000"/>
              </a:lnSpc>
            </a:pPr>
            <a:r>
              <a:rPr lang="en-US" sz="2400" dirty="0"/>
              <a:t>Work hard</a:t>
            </a:r>
          </a:p>
          <a:p>
            <a:pPr lvl="1">
              <a:lnSpc>
                <a:spcPct val="200000"/>
              </a:lnSpc>
            </a:pPr>
            <a:r>
              <a:rPr lang="en-US" sz="2400" dirty="0"/>
              <a:t>Have fun</a:t>
            </a:r>
          </a:p>
          <a:p>
            <a:pPr lvl="1">
              <a:lnSpc>
                <a:spcPct val="200000"/>
              </a:lnSpc>
            </a:pPr>
            <a:r>
              <a:rPr lang="en-US" sz="2400" dirty="0"/>
              <a:t>Do good work </a:t>
            </a:r>
            <a:r>
              <a:rPr lang="en-US" sz="2400" b="1" dirty="0"/>
              <a:t>(and get it done)</a:t>
            </a:r>
          </a:p>
          <a:p>
            <a:pPr lvl="1">
              <a:lnSpc>
                <a:spcPct val="200000"/>
              </a:lnSpc>
            </a:pPr>
            <a:r>
              <a:rPr lang="en-US" sz="2400" dirty="0"/>
              <a:t>Network!</a:t>
            </a:r>
          </a:p>
          <a:p>
            <a:pPr lvl="1">
              <a:lnSpc>
                <a:spcPct val="200000"/>
              </a:lnSpc>
            </a:pPr>
            <a:r>
              <a:rPr lang="en-US" sz="2400" dirty="0"/>
              <a:t>Choose your area of expertise</a:t>
            </a:r>
          </a:p>
          <a:p>
            <a:pPr lvl="1">
              <a:lnSpc>
                <a:spcPct val="200000"/>
              </a:lnSpc>
            </a:pPr>
            <a:r>
              <a:rPr lang="en-US" sz="2400" dirty="0"/>
              <a:t>Join a great lab</a:t>
            </a:r>
          </a:p>
          <a:p>
            <a:pPr lvl="1">
              <a:lnSpc>
                <a:spcPct val="200000"/>
              </a:lnSpc>
            </a:pPr>
            <a:r>
              <a:rPr lang="en-US" sz="2400" dirty="0"/>
              <a:t>Build a diverse skill set</a:t>
            </a:r>
          </a:p>
          <a:p>
            <a:pPr lvl="1">
              <a:lnSpc>
                <a:spcPct val="200000"/>
              </a:lnSpc>
            </a:pPr>
            <a:r>
              <a:rPr lang="en-US" sz="2400" dirty="0"/>
              <a:t>HAVE A LIFE!</a:t>
            </a:r>
          </a:p>
          <a:p>
            <a:pPr lvl="1">
              <a:lnSpc>
                <a:spcPct val="200000"/>
              </a:lnSpc>
            </a:pPr>
            <a:r>
              <a:rPr lang="en-US" sz="2400" dirty="0"/>
              <a:t>Challenge yourself</a:t>
            </a:r>
          </a:p>
          <a:p>
            <a:pPr lvl="1">
              <a:lnSpc>
                <a:spcPct val="200000"/>
              </a:lnSpc>
            </a:pPr>
            <a:r>
              <a:rPr lang="en-US" sz="2400" dirty="0"/>
              <a:t>Be brave, persistent, and patient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186" y="178231"/>
            <a:ext cx="1948574" cy="1364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047" y="6427708"/>
            <a:ext cx="8313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T. </a:t>
            </a:r>
            <a:r>
              <a:rPr lang="en-US" dirty="0" err="1"/>
              <a:t>Lappalainen</a:t>
            </a:r>
            <a:r>
              <a:rPr lang="en-US" dirty="0"/>
              <a:t>, </a:t>
            </a:r>
            <a:r>
              <a:rPr lang="en-US" b="1" dirty="0"/>
              <a:t>From trainee to tenure-track: ten tips</a:t>
            </a:r>
            <a:r>
              <a:rPr lang="en-US" dirty="0"/>
              <a:t>,  Genome Biology (2015) 16:132 </a:t>
            </a:r>
          </a:p>
        </p:txBody>
      </p:sp>
    </p:spTree>
    <p:extLst>
      <p:ext uri="{BB962C8B-B14F-4D97-AF65-F5344CB8AC3E}">
        <p14:creationId xmlns:p14="http://schemas.microsoft.com/office/powerpoint/2010/main" val="1208607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885B1-F045-3C42-B91C-851AFD7F7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more papers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62A5B-7E0A-CE43-B03F-CFC678623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>
                <a:hlinkClick r:id="rId2"/>
              </a:rPr>
              <a:t>Biology needs more staff scientists</a:t>
            </a:r>
            <a:r>
              <a:rPr lang="en-US" b="1" dirty="0"/>
              <a:t> (Nature)</a:t>
            </a:r>
          </a:p>
          <a:p>
            <a:endParaRPr lang="en-US" dirty="0"/>
          </a:p>
          <a:p>
            <a:r>
              <a:rPr lang="en-US" b="1" dirty="0">
                <a:hlinkClick r:id="rId3"/>
              </a:rPr>
              <a:t>Ten simple rules in considering a career in academia versus government</a:t>
            </a:r>
            <a:r>
              <a:rPr lang="en-US" b="1" dirty="0"/>
              <a:t> (Phil Bourne – PLOS </a:t>
            </a:r>
            <a:r>
              <a:rPr lang="en-US" b="1" dirty="0" err="1"/>
              <a:t>CompBio</a:t>
            </a:r>
            <a:r>
              <a:rPr lang="en-US" b="1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53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38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Exercise</a:t>
            </a:r>
            <a:br>
              <a:rPr lang="en-US" b="1" i="1" dirty="0"/>
            </a:br>
            <a:r>
              <a:rPr lang="en-US" dirty="0"/>
              <a:t>Identify Transferable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Worksheet</a:t>
            </a:r>
          </a:p>
        </p:txBody>
      </p:sp>
    </p:spTree>
    <p:extLst>
      <p:ext uri="{BB962C8B-B14F-4D97-AF65-F5344CB8AC3E}">
        <p14:creationId xmlns:p14="http://schemas.microsoft.com/office/powerpoint/2010/main" val="69282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transferable skill?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Skills you have acquired that can be taken with you from job to job</a:t>
            </a:r>
          </a:p>
          <a:p>
            <a:endParaRPr lang="en-US" dirty="0"/>
          </a:p>
          <a:p>
            <a:r>
              <a:rPr lang="en-US" dirty="0"/>
              <a:t>These are skills that increase your ability to land a job you want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" y="3385308"/>
            <a:ext cx="3246366" cy="291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926" y="3448508"/>
            <a:ext cx="2788834" cy="278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09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you want to go?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Academia?</a:t>
            </a:r>
          </a:p>
          <a:p>
            <a:r>
              <a:rPr lang="en-US" dirty="0"/>
              <a:t>Industry?</a:t>
            </a:r>
          </a:p>
          <a:p>
            <a:r>
              <a:rPr lang="en-US" dirty="0"/>
              <a:t>Government?</a:t>
            </a:r>
          </a:p>
          <a:p>
            <a:r>
              <a:rPr lang="en-US" dirty="0"/>
              <a:t>Law?</a:t>
            </a:r>
          </a:p>
          <a:p>
            <a:r>
              <a:rPr lang="en-US" dirty="0"/>
              <a:t>Other?</a:t>
            </a:r>
          </a:p>
          <a:p>
            <a:r>
              <a:rPr lang="en-US" b="1" i="1" dirty="0"/>
              <a:t>Some skills work best in some career paths, others are more broadly applicable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72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transferable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skills</a:t>
            </a:r>
          </a:p>
          <a:p>
            <a:r>
              <a:rPr lang="en-US" dirty="0"/>
              <a:t>Communication skills</a:t>
            </a:r>
          </a:p>
          <a:p>
            <a:r>
              <a:rPr lang="en-US" dirty="0"/>
              <a:t>Negotiation skills</a:t>
            </a:r>
          </a:p>
          <a:p>
            <a:r>
              <a:rPr lang="en-US" dirty="0"/>
              <a:t>Business skills</a:t>
            </a:r>
          </a:p>
          <a:p>
            <a:r>
              <a:rPr lang="en-US" dirty="0"/>
              <a:t>Creative and strategic thinking</a:t>
            </a:r>
          </a:p>
          <a:p>
            <a:r>
              <a:rPr lang="en-US" dirty="0"/>
              <a:t>Time management</a:t>
            </a:r>
          </a:p>
          <a:p>
            <a:r>
              <a:rPr lang="en-US" dirty="0"/>
              <a:t>Motivation and commitment </a:t>
            </a:r>
          </a:p>
          <a:p>
            <a:r>
              <a:rPr lang="en-US" dirty="0"/>
              <a:t>Personal image and self-awareness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39900"/>
            <a:ext cx="891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Watson, </a:t>
            </a:r>
            <a:r>
              <a:rPr lang="en-US" b="1" dirty="0"/>
              <a:t>Transferable skills for a competitive edge</a:t>
            </a:r>
            <a:r>
              <a:rPr lang="en-US" dirty="0"/>
              <a:t>, </a:t>
            </a:r>
            <a:r>
              <a:rPr lang="is-IS" u="sng" dirty="0"/>
              <a:t>Nat Biotechnol.</a:t>
            </a:r>
            <a:r>
              <a:rPr lang="is-IS" dirty="0"/>
              <a:t> 2003 Feb;21(2):211.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3969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  <a:r>
              <a:rPr lang="en-US"/>
              <a:t>of transferable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People skills</a:t>
            </a:r>
          </a:p>
          <a:p>
            <a:r>
              <a:rPr lang="en-US" dirty="0"/>
              <a:t>Communication skills</a:t>
            </a:r>
          </a:p>
          <a:p>
            <a:r>
              <a:rPr lang="en-US" dirty="0"/>
              <a:t>Negotiation skills</a:t>
            </a:r>
          </a:p>
          <a:p>
            <a:r>
              <a:rPr lang="en-US" dirty="0"/>
              <a:t>Business skills</a:t>
            </a:r>
          </a:p>
          <a:p>
            <a:r>
              <a:rPr lang="en-US" dirty="0"/>
              <a:t>Creative and strategic thinking</a:t>
            </a:r>
          </a:p>
          <a:p>
            <a:r>
              <a:rPr lang="en-US" dirty="0"/>
              <a:t>Time management</a:t>
            </a:r>
          </a:p>
          <a:p>
            <a:r>
              <a:rPr lang="en-US" dirty="0"/>
              <a:t>Motivation and commitment </a:t>
            </a:r>
          </a:p>
          <a:p>
            <a:r>
              <a:rPr lang="en-US" dirty="0"/>
              <a:t>Personal image and self-awareness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27708"/>
            <a:ext cx="891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Watson, </a:t>
            </a:r>
            <a:r>
              <a:rPr lang="en-US" b="1" dirty="0"/>
              <a:t>Transferable skills for a competitive edge</a:t>
            </a:r>
            <a:r>
              <a:rPr lang="en-US" dirty="0"/>
              <a:t>, </a:t>
            </a:r>
            <a:r>
              <a:rPr lang="is-IS" u="sng" dirty="0"/>
              <a:t>Nat Biotechnol.</a:t>
            </a:r>
            <a:r>
              <a:rPr lang="is-IS" dirty="0"/>
              <a:t> 2003 Feb;21(2):211.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551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well do you work with others?</a:t>
            </a:r>
          </a:p>
          <a:p>
            <a:endParaRPr lang="en-US" dirty="0"/>
          </a:p>
          <a:p>
            <a:r>
              <a:rPr lang="en-US" dirty="0"/>
              <a:t>Can you work with difficult people?</a:t>
            </a:r>
          </a:p>
          <a:p>
            <a:endParaRPr lang="en-US" dirty="0"/>
          </a:p>
          <a:p>
            <a:r>
              <a:rPr lang="en-US" dirty="0"/>
              <a:t>You can be both an independent researcher and a team player, they are not mutually exclusive!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427708"/>
            <a:ext cx="891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Watson, </a:t>
            </a:r>
            <a:r>
              <a:rPr lang="en-US" b="1" dirty="0"/>
              <a:t>Transferable skills for a competitive edge</a:t>
            </a:r>
            <a:r>
              <a:rPr lang="en-US" dirty="0"/>
              <a:t>, </a:t>
            </a:r>
            <a:r>
              <a:rPr lang="is-IS" u="sng" dirty="0"/>
              <a:t>Nat Biotechnol.</a:t>
            </a:r>
            <a:r>
              <a:rPr lang="is-IS" dirty="0"/>
              <a:t> 2003 Feb;21(2):211.</a:t>
            </a:r>
            <a:endParaRPr lang="en-US" b="1" dirty="0"/>
          </a:p>
        </p:txBody>
      </p:sp>
      <p:pic>
        <p:nvPicPr>
          <p:cNvPr id="4098" name="Picture 2" descr="mage result for people skills graph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7" r="31301"/>
          <a:stretch/>
        </p:blipFill>
        <p:spPr bwMode="auto">
          <a:xfrm>
            <a:off x="3393412" y="4099389"/>
            <a:ext cx="2161968" cy="216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012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  <a:r>
              <a:rPr lang="en-US"/>
              <a:t>of transferable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skills</a:t>
            </a:r>
          </a:p>
          <a:p>
            <a:r>
              <a:rPr lang="en-US" b="1" dirty="0"/>
              <a:t>Communication skills</a:t>
            </a:r>
          </a:p>
          <a:p>
            <a:r>
              <a:rPr lang="en-US" dirty="0"/>
              <a:t>Negotiation skills</a:t>
            </a:r>
          </a:p>
          <a:p>
            <a:r>
              <a:rPr lang="en-US" dirty="0"/>
              <a:t>Business skills</a:t>
            </a:r>
          </a:p>
          <a:p>
            <a:r>
              <a:rPr lang="en-US" dirty="0"/>
              <a:t>Creative and strategic thinking</a:t>
            </a:r>
          </a:p>
          <a:p>
            <a:r>
              <a:rPr lang="en-US" dirty="0"/>
              <a:t>Time management</a:t>
            </a:r>
          </a:p>
          <a:p>
            <a:r>
              <a:rPr lang="en-US" dirty="0"/>
              <a:t>Motivation and commitment </a:t>
            </a:r>
          </a:p>
          <a:p>
            <a:r>
              <a:rPr lang="en-US" dirty="0"/>
              <a:t>Personal image and self-awareness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27708"/>
            <a:ext cx="891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Watson, </a:t>
            </a:r>
            <a:r>
              <a:rPr lang="en-US" b="1" dirty="0"/>
              <a:t>Transferable skills for a competitive edge</a:t>
            </a:r>
            <a:r>
              <a:rPr lang="en-US" dirty="0"/>
              <a:t>, </a:t>
            </a:r>
            <a:r>
              <a:rPr lang="is-IS" u="sng" dirty="0"/>
              <a:t>Nat Biotechnol.</a:t>
            </a:r>
            <a:r>
              <a:rPr lang="is-IS" dirty="0"/>
              <a:t> 2003 Feb;21(2):211.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2296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well do you communicate your research and ideas?</a:t>
            </a:r>
          </a:p>
          <a:p>
            <a:endParaRPr lang="en-US" dirty="0"/>
          </a:p>
          <a:p>
            <a:r>
              <a:rPr lang="en-US" dirty="0"/>
              <a:t>Do you listen to others?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27708"/>
            <a:ext cx="891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Watson, </a:t>
            </a:r>
            <a:r>
              <a:rPr lang="en-US" b="1" dirty="0"/>
              <a:t>Transferable skills for a competitive edge</a:t>
            </a:r>
            <a:r>
              <a:rPr lang="en-US" dirty="0"/>
              <a:t>, </a:t>
            </a:r>
            <a:r>
              <a:rPr lang="is-IS" u="sng" dirty="0"/>
              <a:t>Nat Biotechnol.</a:t>
            </a:r>
            <a:r>
              <a:rPr lang="is-IS" dirty="0"/>
              <a:t> 2003 Feb;21(2):211.</a:t>
            </a:r>
            <a:endParaRPr lang="en-US" b="1" dirty="0"/>
          </a:p>
        </p:txBody>
      </p:sp>
      <p:pic>
        <p:nvPicPr>
          <p:cNvPr id="5122" name="Picture 2" descr="mage result for communication skills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136" y="3631843"/>
            <a:ext cx="4394846" cy="265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1371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4884</TotalTime>
  <Words>1097</Words>
  <Application>Microsoft Macintosh PowerPoint</Application>
  <PresentationFormat>On-screen Show (4:3)</PresentationFormat>
  <Paragraphs>191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Calibri</vt:lpstr>
      <vt:lpstr>Calibri Light</vt:lpstr>
      <vt:lpstr>Retrospect</vt:lpstr>
      <vt:lpstr>Opportunities for After Your Studies: Identifying Transferable Skills</vt:lpstr>
      <vt:lpstr>Overview</vt:lpstr>
      <vt:lpstr>What is a transferable skill?</vt:lpstr>
      <vt:lpstr>Where do you want to go?</vt:lpstr>
      <vt:lpstr>Examples of transferable skills</vt:lpstr>
      <vt:lpstr>Examples of transferable skills</vt:lpstr>
      <vt:lpstr>People skills</vt:lpstr>
      <vt:lpstr>Examples of transferable skills</vt:lpstr>
      <vt:lpstr>Communication skills</vt:lpstr>
      <vt:lpstr>Examples of transferable skills</vt:lpstr>
      <vt:lpstr>Negotiation skills</vt:lpstr>
      <vt:lpstr>Examples of transferable skills</vt:lpstr>
      <vt:lpstr>Business skills</vt:lpstr>
      <vt:lpstr>Examples of transferable skills</vt:lpstr>
      <vt:lpstr>Creative and strategic thinking</vt:lpstr>
      <vt:lpstr>Examples of transferable skills</vt:lpstr>
      <vt:lpstr>Time management</vt:lpstr>
      <vt:lpstr>Examples of transferable skills</vt:lpstr>
      <vt:lpstr>Motivation and commitment</vt:lpstr>
      <vt:lpstr>Examples of transferable skills</vt:lpstr>
      <vt:lpstr>Personal image and self-awareness</vt:lpstr>
      <vt:lpstr>The Academic Route</vt:lpstr>
      <vt:lpstr>The Academic Route</vt:lpstr>
      <vt:lpstr>A few more papers of interest</vt:lpstr>
      <vt:lpstr>Questions?</vt:lpstr>
      <vt:lpstr>Exercise Identify Transferable Skills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for After Your Studies: Identifying Transferable Skills</dc:title>
  <dc:creator>Fields, Christopher J</dc:creator>
  <cp:lastModifiedBy>Fields, Christopher J</cp:lastModifiedBy>
  <cp:revision>54</cp:revision>
  <dcterms:created xsi:type="dcterms:W3CDTF">2017-09-20T03:06:10Z</dcterms:created>
  <dcterms:modified xsi:type="dcterms:W3CDTF">2021-04-27T00:14:20Z</dcterms:modified>
</cp:coreProperties>
</file>